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65" r:id="rId5"/>
    <p:sldId id="267" r:id="rId6"/>
    <p:sldId id="270" r:id="rId7"/>
    <p:sldId id="268" r:id="rId8"/>
    <p:sldId id="269" r:id="rId9"/>
    <p:sldId id="260" r:id="rId10"/>
    <p:sldId id="258" r:id="rId11"/>
    <p:sldId id="264" r:id="rId12"/>
    <p:sldId id="263" r:id="rId13"/>
    <p:sldId id="271" r:id="rId14"/>
    <p:sldId id="259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BCB24A-3364-448C-B182-6FBEBC7F784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64B533-EE14-4A09-9B14-A2D4835680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set.ets.org/" TargetMode="External"/><Relationship Id="rId2" Type="http://schemas.openxmlformats.org/officeDocument/2006/relationships/hyperlink" Target="http://www.gedtestingservice.com/ged-testing-servi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Youth Programs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4419600" cy="1219200"/>
          </a:xfrm>
        </p:spPr>
        <p:txBody>
          <a:bodyPr/>
          <a:lstStyle/>
          <a:p>
            <a:r>
              <a:rPr lang="en-US" dirty="0"/>
              <a:t>EDSI Solutions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97167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9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SOFT SKILLS DEVELOPMENT</a:t>
            </a:r>
            <a:br>
              <a:rPr lang="en-US" sz="2800" dirty="0"/>
            </a:br>
            <a:r>
              <a:rPr lang="en-US" sz="2800" dirty="0"/>
              <a:t>Tamaqua &amp; North Schuylkill High School students work on projects that build communication and teamwork skills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9125"/>
            <a:ext cx="3860461" cy="289560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463568"/>
            <a:ext cx="8610600" cy="17848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CAREER EXPLORATIONS WORKSHOPS</a:t>
            </a:r>
            <a:br>
              <a:rPr lang="en-US" dirty="0"/>
            </a:br>
            <a:r>
              <a:rPr lang="en-US" dirty="0"/>
              <a:t>&amp; STEM AWARENESS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6200"/>
            <a:ext cx="3827319" cy="495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04" y="76200"/>
            <a:ext cx="38273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63568"/>
            <a:ext cx="9144000" cy="1632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SCHOOL VISITS and CAREER EXPLORATION FIELD TRIPS</a:t>
            </a:r>
            <a:br>
              <a:rPr lang="en-US" sz="2800" dirty="0"/>
            </a:br>
            <a:r>
              <a:rPr lang="en-US" sz="2800" dirty="0"/>
              <a:t>Pictured above: </a:t>
            </a:r>
            <a:br>
              <a:rPr lang="en-US" sz="2800" dirty="0"/>
            </a:br>
            <a:r>
              <a:rPr lang="en-US" sz="2800" dirty="0"/>
              <a:t>Left: A college visit to Bloomsburg University</a:t>
            </a:r>
            <a:br>
              <a:rPr lang="en-US" sz="2800" dirty="0"/>
            </a:br>
            <a:r>
              <a:rPr lang="en-US" sz="2800" dirty="0"/>
              <a:t>Right: A visit to the Schuylkill County Joe </a:t>
            </a:r>
            <a:r>
              <a:rPr lang="en-US" sz="2800" dirty="0" err="1"/>
              <a:t>Zerbey</a:t>
            </a:r>
            <a:r>
              <a:rPr lang="en-US" sz="2800" dirty="0"/>
              <a:t> Airport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00" y="66040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1299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63568"/>
            <a:ext cx="8763000" cy="1632432"/>
          </a:xfrm>
        </p:spPr>
        <p:txBody>
          <a:bodyPr/>
          <a:lstStyle/>
          <a:p>
            <a:r>
              <a:rPr lang="en-US" dirty="0"/>
              <a:t>Career Exploration</a:t>
            </a:r>
            <a:br>
              <a:rPr lang="en-US" dirty="0"/>
            </a:br>
            <a:r>
              <a:rPr lang="en-US" dirty="0"/>
              <a:t>Field Trips!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8610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029200"/>
            <a:ext cx="8305800" cy="10068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Left: </a:t>
            </a:r>
            <a:r>
              <a:rPr lang="en-US" dirty="0" err="1"/>
              <a:t>Mckenna</a:t>
            </a:r>
            <a:r>
              <a:rPr lang="en-US" dirty="0"/>
              <a:t> Morgan, 14, Pottsville HS, at Bakeshop IV with Brian </a:t>
            </a:r>
            <a:r>
              <a:rPr lang="en-US" dirty="0" err="1"/>
              <a:t>Setlock</a:t>
            </a:r>
            <a:endParaRPr lang="en-US" dirty="0"/>
          </a:p>
          <a:p>
            <a:r>
              <a:rPr lang="en-US" dirty="0"/>
              <a:t>Center: Zaria </a:t>
            </a:r>
            <a:r>
              <a:rPr lang="en-US" dirty="0" err="1"/>
              <a:t>Sementilli</a:t>
            </a:r>
            <a:r>
              <a:rPr lang="en-US" dirty="0"/>
              <a:t>, 17, Pottsville HS, at Pottsville Library</a:t>
            </a:r>
          </a:p>
          <a:p>
            <a:r>
              <a:rPr lang="en-US" dirty="0"/>
              <a:t>Right: Erin </a:t>
            </a:r>
            <a:r>
              <a:rPr lang="en-US" dirty="0" err="1"/>
              <a:t>Vandemeer</a:t>
            </a:r>
            <a:r>
              <a:rPr lang="en-US" dirty="0"/>
              <a:t>, 16, Schuylkill Haven HS, at Walk in Art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565632"/>
          </a:xfrm>
        </p:spPr>
        <p:txBody>
          <a:bodyPr>
            <a:normAutofit fontScale="90000"/>
          </a:bodyPr>
          <a:lstStyle/>
          <a:p>
            <a:r>
              <a:rPr lang="en-US" dirty="0"/>
              <a:t>Success Stories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584" y="641954"/>
            <a:ext cx="3829658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3795" y="648899"/>
            <a:ext cx="3863677" cy="2915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8968" y="657885"/>
            <a:ext cx="3863676" cy="28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8305800" cy="5496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Left: Kayla Howe, 17, Mahanoy City High School, Mahanoy City </a:t>
            </a:r>
            <a:r>
              <a:rPr lang="en-US" dirty="0" err="1"/>
              <a:t>Boro</a:t>
            </a:r>
            <a:r>
              <a:rPr lang="en-US" dirty="0"/>
              <a:t> Street Department</a:t>
            </a:r>
          </a:p>
          <a:p>
            <a:r>
              <a:rPr lang="en-US" dirty="0"/>
              <a:t>Right: Brook </a:t>
            </a:r>
            <a:r>
              <a:rPr lang="en-US" dirty="0" err="1"/>
              <a:t>Leinheiser</a:t>
            </a:r>
            <a:r>
              <a:rPr lang="en-US" dirty="0"/>
              <a:t>, , Mahanoy City High School, </a:t>
            </a:r>
            <a:r>
              <a:rPr lang="en-US" dirty="0" err="1"/>
              <a:t>Mahahnoy</a:t>
            </a:r>
            <a:r>
              <a:rPr lang="en-US" dirty="0"/>
              <a:t> City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794232"/>
          </a:xfrm>
        </p:spPr>
        <p:txBody>
          <a:bodyPr/>
          <a:lstStyle/>
          <a:p>
            <a:r>
              <a:rPr lang="en-US" dirty="0"/>
              <a:t>Success Stories…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0481" y="673881"/>
            <a:ext cx="4167161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9125" y="629549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EDSI Solutions Youth Programs at </a:t>
            </a:r>
            <a:br>
              <a:rPr lang="en-US" dirty="0"/>
            </a:br>
            <a:r>
              <a:rPr lang="en-US" dirty="0"/>
              <a:t>PA </a:t>
            </a:r>
            <a:r>
              <a:rPr lang="en-US" dirty="0" err="1"/>
              <a:t>Careerlink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Youth Programs Manager</a:t>
            </a:r>
          </a:p>
          <a:p>
            <a:pPr lvl="1"/>
            <a:r>
              <a:rPr lang="en-US" dirty="0"/>
              <a:t>Laura Hoppes</a:t>
            </a:r>
          </a:p>
          <a:p>
            <a:pPr lvl="2"/>
            <a:r>
              <a:rPr lang="en-US" dirty="0"/>
              <a:t>Contact: 570-622-5253 </a:t>
            </a:r>
            <a:r>
              <a:rPr lang="en-US" dirty="0" err="1"/>
              <a:t>ext</a:t>
            </a:r>
            <a:r>
              <a:rPr lang="en-US" dirty="0"/>
              <a:t>: 146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b="1" dirty="0"/>
              <a:t>TANF Youth Program </a:t>
            </a:r>
            <a:r>
              <a:rPr lang="en-US" dirty="0"/>
              <a:t>– In School Youth </a:t>
            </a:r>
          </a:p>
          <a:p>
            <a:pPr marL="365760" lvl="1" indent="0">
              <a:buNone/>
            </a:pPr>
            <a:r>
              <a:rPr lang="en-US" dirty="0"/>
              <a:t>	Ages up to 18</a:t>
            </a:r>
          </a:p>
          <a:p>
            <a:pPr lvl="1"/>
            <a:r>
              <a:rPr lang="en-US" dirty="0"/>
              <a:t>Career Navigators: Liz </a:t>
            </a:r>
            <a:r>
              <a:rPr lang="en-US" dirty="0" err="1"/>
              <a:t>Brensinger</a:t>
            </a:r>
            <a:endParaRPr lang="en-US" dirty="0"/>
          </a:p>
          <a:p>
            <a:pPr lvl="2"/>
            <a:r>
              <a:rPr lang="en-US" dirty="0"/>
              <a:t>Contact: 570-622-5253 </a:t>
            </a:r>
            <a:r>
              <a:rPr lang="en-US" dirty="0" err="1"/>
              <a:t>ext</a:t>
            </a:r>
            <a:r>
              <a:rPr lang="en-US"/>
              <a:t>: 120</a:t>
            </a:r>
            <a:endParaRPr lang="en-US" dirty="0"/>
          </a:p>
          <a:p>
            <a:pPr lvl="2"/>
            <a:endParaRPr lang="en-US" dirty="0"/>
          </a:p>
          <a:p>
            <a:pPr marL="365760" lvl="1" indent="0">
              <a:buNone/>
            </a:pPr>
            <a:r>
              <a:rPr lang="en-US" b="1" dirty="0"/>
              <a:t>WIOA Youth Program </a:t>
            </a:r>
            <a:r>
              <a:rPr lang="en-US" dirty="0"/>
              <a:t>– Out of School Youth</a:t>
            </a:r>
          </a:p>
          <a:p>
            <a:pPr marL="365760" lvl="1" indent="0">
              <a:buNone/>
            </a:pPr>
            <a:r>
              <a:rPr lang="en-US" dirty="0"/>
              <a:t>	Ages 16 to 24</a:t>
            </a:r>
          </a:p>
          <a:p>
            <a:pPr lvl="1"/>
            <a:r>
              <a:rPr lang="en-US" dirty="0"/>
              <a:t>Career Navigator: Tommie McShaw</a:t>
            </a:r>
          </a:p>
          <a:p>
            <a:pPr lvl="2"/>
            <a:r>
              <a:rPr lang="en-US" dirty="0"/>
              <a:t>Contact 570-622-5253 </a:t>
            </a:r>
            <a:r>
              <a:rPr lang="en-US" dirty="0" err="1"/>
              <a:t>ext</a:t>
            </a:r>
            <a:r>
              <a:rPr lang="en-US" dirty="0"/>
              <a:t>: 147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10" y="3810001"/>
            <a:ext cx="364120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Who the Youth Team Can Help…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83076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Student eligibility </a:t>
            </a:r>
          </a:p>
          <a:p>
            <a:pPr lvl="2"/>
            <a:r>
              <a:rPr lang="en-US" sz="1800" dirty="0"/>
              <a:t>Residents of Schuylkill County</a:t>
            </a:r>
          </a:p>
          <a:p>
            <a:pPr lvl="2"/>
            <a:r>
              <a:rPr lang="en-US" sz="1800" dirty="0"/>
              <a:t>TANF YOUTH: Junior or Senior in High School</a:t>
            </a:r>
          </a:p>
          <a:p>
            <a:pPr lvl="2"/>
            <a:r>
              <a:rPr lang="en-US" sz="1800" dirty="0"/>
              <a:t>WIOA YOUTH: Out of School - Ages 16 to 24</a:t>
            </a:r>
          </a:p>
          <a:p>
            <a:pPr lvl="2"/>
            <a:r>
              <a:rPr lang="en-US" sz="1800" dirty="0"/>
              <a:t>Family or individual on cash assistance or food stamps</a:t>
            </a:r>
          </a:p>
          <a:p>
            <a:pPr lvl="2"/>
            <a:r>
              <a:rPr lang="en-US" sz="1800" dirty="0"/>
              <a:t>Foster care, Homeless, Runaway, Migrant Youth, Court Involvement, Youth of Incarcerated Parents or Youth with Disability</a:t>
            </a:r>
          </a:p>
          <a:p>
            <a:pPr lvl="2"/>
            <a:r>
              <a:rPr lang="en-US" sz="1800" dirty="0"/>
              <a:t>Pregnant or Parenting Youth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What we provide to enrollees…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 School Equivalency Program</a:t>
            </a:r>
          </a:p>
          <a:p>
            <a:r>
              <a:rPr lang="en-US" dirty="0"/>
              <a:t>Paid Work Experience</a:t>
            </a:r>
          </a:p>
          <a:p>
            <a:r>
              <a:rPr lang="en-US" dirty="0"/>
              <a:t>Information on Pre-apprenticeship and Apprenticeship Programs</a:t>
            </a:r>
          </a:p>
          <a:p>
            <a:r>
              <a:rPr lang="en-US" dirty="0"/>
              <a:t>Internships and Job Shadowing</a:t>
            </a:r>
          </a:p>
          <a:p>
            <a:r>
              <a:rPr lang="en-US" dirty="0"/>
              <a:t>On-The-Job Training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Career Awareness/Exploration</a:t>
            </a:r>
          </a:p>
          <a:p>
            <a:r>
              <a:rPr lang="en-US" dirty="0"/>
              <a:t>Stem Awareness/Exploration</a:t>
            </a:r>
          </a:p>
          <a:p>
            <a:r>
              <a:rPr lang="en-US" dirty="0"/>
              <a:t>Entrepreneurial Activities</a:t>
            </a:r>
          </a:p>
          <a:p>
            <a:r>
              <a:rPr lang="en-US" dirty="0"/>
              <a:t>Soft Skills Development</a:t>
            </a:r>
          </a:p>
          <a:p>
            <a:r>
              <a:rPr lang="en-US" dirty="0"/>
              <a:t>Adult Mentoring</a:t>
            </a:r>
          </a:p>
          <a:p>
            <a:r>
              <a:rPr lang="en-US" dirty="0"/>
              <a:t>Leadership and Team Building Development</a:t>
            </a:r>
          </a:p>
          <a:p>
            <a:r>
              <a:rPr lang="en-US" dirty="0"/>
              <a:t>Activities that help youth prepare for and transition to post-secondary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9587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Equivalency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don’t have a high school diploma, you can earn a high school equivalency (HSE)</a:t>
            </a:r>
          </a:p>
          <a:p>
            <a:pPr lvl="1"/>
            <a:r>
              <a:rPr lang="en-US" dirty="0"/>
              <a:t>Having your HSE can open a lot of doors. People who have a diploma or equivalency earn more than people who don't. Also, many jobs and training programs require that you a diploma or its equivalent.</a:t>
            </a:r>
          </a:p>
          <a:p>
            <a:endParaRPr lang="en-US" dirty="0"/>
          </a:p>
          <a:p>
            <a:r>
              <a:rPr lang="en-US" dirty="0"/>
              <a:t>A high school equivalency or HSE is a recognized alternative to a high school diploma. There are two common exams used to determine high school equivalency:</a:t>
            </a:r>
          </a:p>
          <a:p>
            <a:pPr lvl="1"/>
            <a:r>
              <a:rPr lang="en-US" dirty="0"/>
              <a:t>The General Educational Development (</a:t>
            </a:r>
            <a:r>
              <a:rPr lang="en-US" dirty="0">
                <a:hlinkClick r:id="rId2" tooltip="This link will open in a new window."/>
              </a:rPr>
              <a:t>GED</a:t>
            </a:r>
            <a:r>
              <a:rPr lang="en-US" dirty="0"/>
              <a:t>®) test</a:t>
            </a:r>
          </a:p>
          <a:p>
            <a:pPr lvl="1"/>
            <a:r>
              <a:rPr lang="en-US" dirty="0"/>
              <a:t>The High School Equivalency Test (</a:t>
            </a:r>
            <a:r>
              <a:rPr lang="en-US" dirty="0" err="1">
                <a:hlinkClick r:id="rId3" tooltip="This link will open in a new window."/>
              </a:rPr>
              <a:t>HiSET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02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1" y="152400"/>
            <a:ext cx="6400800" cy="16303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Employment Readiness Workshops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736" y="1812264"/>
            <a:ext cx="3525308" cy="2643981"/>
          </a:xfrm>
        </p:spPr>
      </p:pic>
      <p:sp>
        <p:nvSpPr>
          <p:cNvPr id="5" name="TextBox 4"/>
          <p:cNvSpPr txBox="1"/>
          <p:nvPr/>
        </p:nvSpPr>
        <p:spPr>
          <a:xfrm>
            <a:off x="191219" y="1828800"/>
            <a:ext cx="845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79438" indent="-579438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Résumé Writing</a:t>
            </a:r>
          </a:p>
          <a:p>
            <a:pPr marL="579438" indent="-579438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Interview Skills</a:t>
            </a:r>
          </a:p>
          <a:p>
            <a:pPr marL="579438" indent="-579438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Navigating Our Website</a:t>
            </a:r>
          </a:p>
          <a:p>
            <a:pPr marL="579438" indent="-579438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Budgeting</a:t>
            </a:r>
          </a:p>
          <a:p>
            <a:pPr marL="579438" indent="-579438">
              <a:buFont typeface="Arial" pitchFamily="34" charset="0"/>
              <a:buChar char="•"/>
              <a:defRPr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9438" indent="-579438" algn="ctr"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TANF &amp; WIOA Youth can take advantage of various </a:t>
            </a:r>
          </a:p>
          <a:p>
            <a:pPr marL="579438" indent="-579438" algn="ctr"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CareerLink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Workshops</a:t>
            </a:r>
          </a:p>
          <a:p>
            <a:pPr marL="579438" indent="-579438" algn="ctr"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They  can access a calendar of events and self-register on www.pacareerlink.pa.gov.</a:t>
            </a:r>
          </a:p>
        </p:txBody>
      </p:sp>
    </p:spTree>
    <p:extLst>
      <p:ext uri="{BB962C8B-B14F-4D97-AF65-F5344CB8AC3E}">
        <p14:creationId xmlns:p14="http://schemas.microsoft.com/office/powerpoint/2010/main" val="30499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Y.E.S.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Youth Program utilizes Y.E.S. Northeast as a component of their leadership development skills programming.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000" dirty="0"/>
              <a:t>The Y.E.S. (Your Employability Skills) Northeast Certificate Program, which is administered by the Northeast PA Manufacturers &amp; Employers Council. The program is designed to bridge the worlds of education and work by developing and enhancing students’ basic job skills that managers in all businesses and industries require.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Y.E.S Schuylkill Graduates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86200"/>
            <a:ext cx="33528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ESDI &amp; PA </a:t>
            </a:r>
            <a:r>
              <a:rPr lang="en-US" dirty="0" err="1"/>
              <a:t>Careerlink</a:t>
            </a:r>
            <a:r>
              <a:rPr lang="en-US" dirty="0"/>
              <a:t> Job Fairs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60960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Through our connection with PA </a:t>
            </a:r>
            <a:r>
              <a:rPr lang="en-US" dirty="0" err="1"/>
              <a:t>CareerLink</a:t>
            </a:r>
            <a:r>
              <a:rPr lang="en-US" dirty="0"/>
              <a:t> we have multiple outlets to help connect our youth to further their work experience.</a:t>
            </a:r>
          </a:p>
          <a:p>
            <a:endParaRPr lang="en-US" dirty="0"/>
          </a:p>
          <a:p>
            <a:r>
              <a:rPr lang="en-US" dirty="0"/>
              <a:t>On Site: (Pictured left)  Youth can utilize our Computer Resource Center (CRC) to research current available job opportunities with the assistance of our CRC Coordinator.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EDSI and PA </a:t>
            </a:r>
            <a:r>
              <a:rPr lang="en-US" dirty="0" err="1"/>
              <a:t>CareerLink</a:t>
            </a:r>
            <a:r>
              <a:rPr lang="en-US" dirty="0"/>
              <a:t> sponsor local job fairs at the </a:t>
            </a:r>
            <a:r>
              <a:rPr lang="en-US" dirty="0" err="1"/>
              <a:t>Fairlane</a:t>
            </a:r>
            <a:r>
              <a:rPr lang="en-US" dirty="0"/>
              <a:t> Village Mall twice a year where job seekers can meet multiple employers, vendors, and service providers directly.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900" y="17653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905000"/>
          </a:xfrm>
        </p:spPr>
        <p:txBody>
          <a:bodyPr>
            <a:noAutofit/>
          </a:bodyPr>
          <a:lstStyle/>
          <a:p>
            <a:pPr algn="ctr"/>
            <a:r>
              <a:rPr lang="en-US" sz="2200" dirty="0"/>
              <a:t>The TANF Youth Team meets with eligible &amp; enrolled students once a month during a club or activity period.  We discuss their successes, their struggles, and provide activities to encourage the development of soft skills. 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Pictured below Minersville High School students and their Dot Tower.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39606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23733</TotalTime>
  <Words>724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Thatch</vt:lpstr>
      <vt:lpstr>Youth Programs </vt:lpstr>
      <vt:lpstr>EDSI Solutions Youth Programs at  PA Careerlink</vt:lpstr>
      <vt:lpstr>Who the Youth Team Can Help…</vt:lpstr>
      <vt:lpstr>What we provide to enrollees…</vt:lpstr>
      <vt:lpstr>High School Equivalency Program</vt:lpstr>
      <vt:lpstr>Employment Readiness Workshops</vt:lpstr>
      <vt:lpstr>Y.E.S. PROGRAM</vt:lpstr>
      <vt:lpstr>ESDI &amp; PA Careerlink Job Fairs </vt:lpstr>
      <vt:lpstr>The TANF Youth Team meets with eligible &amp; enrolled students once a month during a club or activity period.  We discuss their successes, their struggles, and provide activities to encourage the development of soft skills.    Pictured below Minersville High School students and their Dot Tower.</vt:lpstr>
      <vt:lpstr>SOFT SKILLS DEVELOPMENT Tamaqua &amp; North Schuylkill High School students work on projects that build communication and teamwork skills</vt:lpstr>
      <vt:lpstr>CAREER EXPLORATIONS WORKSHOPS &amp; STEM AWARENESS</vt:lpstr>
      <vt:lpstr>SCHOOL VISITS and CAREER EXPLORATION FIELD TRIPS Pictured above:  Left: A college visit to Bloomsburg University Right: A visit to the Schuylkill County Joe Zerbey Airport</vt:lpstr>
      <vt:lpstr>Career Exploration Field Trips!</vt:lpstr>
      <vt:lpstr>Success Stories</vt:lpstr>
      <vt:lpstr>Success Stories…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Ehlinger</dc:creator>
  <cp:lastModifiedBy>Anthony Melf</cp:lastModifiedBy>
  <cp:revision>48</cp:revision>
  <dcterms:created xsi:type="dcterms:W3CDTF">2018-08-27T15:34:20Z</dcterms:created>
  <dcterms:modified xsi:type="dcterms:W3CDTF">2020-11-02T22:57:27Z</dcterms:modified>
</cp:coreProperties>
</file>